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</p:embeddedFont>
    <p:embeddedFont>
      <p:font typeface="Open Sans Bold" pitchFamily="2" charset="0"/>
      <p:regular r:id="rId22"/>
      <p:bold r:id="rId23"/>
    </p:embeddedFont>
    <p:embeddedFont>
      <p:font typeface="Open Sans Medium" pitchFamily="2" charset="0"/>
      <p:regular r:id="rId24"/>
    </p:embeddedFont>
    <p:embeddedFont>
      <p:font typeface="Poppins" pitchFamily="2" charset="77"/>
      <p:regular r:id="rId25"/>
      <p:bold r:id="rId26"/>
    </p:embeddedFont>
    <p:embeddedFont>
      <p:font typeface="Poppins Bold" pitchFamily="2" charset="77"/>
      <p:regular r:id="rId27"/>
      <p:bold r:id="rId28"/>
    </p:embeddedFont>
    <p:embeddedFont>
      <p:font typeface="Poppins Medium" panose="020B0604020202020204" pitchFamily="34" charset="0"/>
      <p:regular r:id="rId29"/>
    </p:embeddedFont>
    <p:embeddedFont>
      <p:font typeface="Poppins Semi-Bold" pitchFamily="2" charset="77"/>
      <p:regular r:id="rId30"/>
      <p:bold r:id="rId31"/>
    </p:embeddedFont>
    <p:embeddedFont>
      <p:font typeface="Rubik" pitchFamily="2" charset="-79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597" autoAdjust="0"/>
  </p:normalViewPr>
  <p:slideViewPr>
    <p:cSldViewPr>
      <p:cViewPr varScale="1">
        <p:scale>
          <a:sx n="71" d="100"/>
          <a:sy n="71" d="100"/>
        </p:scale>
        <p:origin x="76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8150713" cy="10287000"/>
            <a:chOff x="0" y="0"/>
            <a:chExt cx="437060" cy="5516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7060" cy="551613"/>
            </a:xfrm>
            <a:custGeom>
              <a:avLst/>
              <a:gdLst/>
              <a:ahLst/>
              <a:cxnLst/>
              <a:rect l="l" t="t" r="r" b="b"/>
              <a:pathLst>
                <a:path w="437060" h="551613">
                  <a:moveTo>
                    <a:pt x="0" y="0"/>
                  </a:moveTo>
                  <a:lnTo>
                    <a:pt x="437060" y="0"/>
                  </a:lnTo>
                  <a:lnTo>
                    <a:pt x="437060" y="551613"/>
                  </a:lnTo>
                  <a:lnTo>
                    <a:pt x="0" y="551613"/>
                  </a:lnTo>
                  <a:close/>
                </a:path>
              </a:pathLst>
            </a:custGeom>
            <a:solidFill>
              <a:srgbClr val="32184B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8150713" cy="10287000"/>
            <a:chOff x="0" y="0"/>
            <a:chExt cx="437060" cy="55161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37060" cy="551613"/>
            </a:xfrm>
            <a:custGeom>
              <a:avLst/>
              <a:gdLst/>
              <a:ahLst/>
              <a:cxnLst/>
              <a:rect l="l" t="t" r="r" b="b"/>
              <a:pathLst>
                <a:path w="437060" h="551613">
                  <a:moveTo>
                    <a:pt x="0" y="0"/>
                  </a:moveTo>
                  <a:lnTo>
                    <a:pt x="437060" y="0"/>
                  </a:lnTo>
                  <a:lnTo>
                    <a:pt x="437060" y="551613"/>
                  </a:lnTo>
                  <a:lnTo>
                    <a:pt x="0" y="551613"/>
                  </a:lnTo>
                  <a:close/>
                </a:path>
              </a:pathLst>
            </a:custGeom>
            <a:blipFill>
              <a:blip r:embed="rId2">
                <a:alphaModFix amt="40000"/>
              </a:blip>
              <a:stretch>
                <a:fillRect l="-60468" r="-60468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895176" y="3353401"/>
            <a:ext cx="497648" cy="497648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643570" y="2860449"/>
            <a:ext cx="8615730" cy="1717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2453"/>
              </a:lnSpc>
            </a:pPr>
            <a:r>
              <a:rPr lang="en-US" sz="11021" b="1" spc="22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NETWORK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748345" y="4549102"/>
            <a:ext cx="8759681" cy="2483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26"/>
              </a:lnSpc>
            </a:pPr>
            <a:r>
              <a:rPr lang="en-US" sz="8342" spc="1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AND FIREWALL MANAGER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4346175" y="8511964"/>
            <a:ext cx="3261420" cy="12780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4"/>
              </a:lnSpc>
            </a:pPr>
            <a:r>
              <a:rPr lang="en-US" sz="215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Inshaal Sheeraz- 2023260</a:t>
            </a:r>
          </a:p>
          <a:p>
            <a:pPr algn="ctr">
              <a:lnSpc>
                <a:spcPts val="3474"/>
              </a:lnSpc>
            </a:pPr>
            <a:r>
              <a:rPr lang="en-US" sz="215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Arham Khalid- 2023128</a:t>
            </a:r>
          </a:p>
          <a:p>
            <a:pPr algn="ctr">
              <a:lnSpc>
                <a:spcPts val="3474"/>
              </a:lnSpc>
              <a:spcBef>
                <a:spcPct val="0"/>
              </a:spcBef>
            </a:pPr>
            <a:r>
              <a:rPr lang="en-US" sz="215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Ajwa Asghar- 2023092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99778" y="4684024"/>
            <a:ext cx="537073" cy="53707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491627"/>
            <a:ext cx="537073" cy="5370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722961" y="9258300"/>
            <a:ext cx="537073" cy="53707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814274" y="491627"/>
            <a:ext cx="7982100" cy="9376916"/>
          </a:xfrm>
          <a:custGeom>
            <a:avLst/>
            <a:gdLst/>
            <a:ahLst/>
            <a:cxnLst/>
            <a:rect l="l" t="t" r="r" b="b"/>
            <a:pathLst>
              <a:path w="7982100" h="9376916">
                <a:moveTo>
                  <a:pt x="0" y="0"/>
                </a:moveTo>
                <a:lnTo>
                  <a:pt x="7982099" y="0"/>
                </a:lnTo>
                <a:lnTo>
                  <a:pt x="7982099" y="9376916"/>
                </a:lnTo>
                <a:lnTo>
                  <a:pt x="0" y="93769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2" name="TextBox 12"/>
          <p:cNvSpPr txBox="1"/>
          <p:nvPr/>
        </p:nvSpPr>
        <p:spPr>
          <a:xfrm>
            <a:off x="1028700" y="5095875"/>
            <a:ext cx="7062213" cy="3486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AddDevice: Adds a device to the network.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AddConnection: Establishes connections between devices.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GenerateDataPacket: Creates data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CheckErrorFlags: Detects and handles corrupt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 u="sng">
                <a:solidFill>
                  <a:srgbClr val="CB5E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ProcessPackets: Routes packets and handles lost packets.</a:t>
            </a:r>
          </a:p>
          <a:p>
            <a:pPr algn="l">
              <a:lnSpc>
                <a:spcPts val="3085"/>
              </a:lnSpc>
            </a:pPr>
            <a:endParaRPr lang="en-US" sz="2070" b="1" u="sng">
              <a:solidFill>
                <a:srgbClr val="CB5E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63098" y="4124444"/>
            <a:ext cx="6005111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2"/>
              </a:lnSpc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Focus on the key functions: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63098" y="1207075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Code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3098" y="2415650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Walkthrough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568268"/>
            <a:ext cx="537073" cy="53707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634439" y="670002"/>
            <a:ext cx="537073" cy="5370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05120" y="1699666"/>
            <a:ext cx="6561082" cy="5939915"/>
            <a:chOff x="0" y="0"/>
            <a:chExt cx="5580380" cy="5052060"/>
          </a:xfrm>
        </p:grpSpPr>
        <p:sp>
          <p:nvSpPr>
            <p:cNvPr id="9" name="Freeform 9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solidFill>
              <a:srgbClr val="CB5E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9632" y="1802489"/>
            <a:ext cx="6584458" cy="5961078"/>
            <a:chOff x="0" y="0"/>
            <a:chExt cx="5580380" cy="5052060"/>
          </a:xfrm>
        </p:grpSpPr>
        <p:sp>
          <p:nvSpPr>
            <p:cNvPr id="11" name="Freeform 11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2"/>
              <a:stretch>
                <a:fillRect l="-11458" r="-11458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872999" y="4818943"/>
            <a:ext cx="6476937" cy="17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9"/>
              </a:lnSpc>
            </a:pPr>
            <a:endParaRPr/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Managing dynamic memory.</a:t>
            </a:r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Implementing error detection and handling.</a:t>
            </a:r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Maintaining clear network visualization.</a:t>
            </a:r>
          </a:p>
          <a:p>
            <a:pPr algn="l">
              <a:lnSpc>
                <a:spcPts val="2829"/>
              </a:lnSpc>
            </a:pPr>
            <a:endParaRPr lang="en-US" sz="1899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872999" y="6822229"/>
            <a:ext cx="6476937" cy="17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9"/>
              </a:lnSpc>
            </a:pPr>
            <a:endParaRPr/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Used proper data structures (e.g., linked lists).</a:t>
            </a:r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Added error handling functions.</a:t>
            </a:r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Clear console outputs for network visualization.</a:t>
            </a:r>
          </a:p>
          <a:p>
            <a:pPr algn="l">
              <a:lnSpc>
                <a:spcPts val="2829"/>
              </a:lnSpc>
            </a:pPr>
            <a:endParaRPr lang="en-US" sz="1899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872999" y="4539680"/>
            <a:ext cx="4628846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2"/>
              </a:lnSpc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Challanges Faced: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872999" y="6509390"/>
            <a:ext cx="4628846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2"/>
              </a:lnSpc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Solutions: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872999" y="1178500"/>
            <a:ext cx="8386301" cy="1105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14"/>
              </a:lnSpc>
              <a:spcBef>
                <a:spcPct val="0"/>
              </a:spcBef>
            </a:pPr>
            <a:r>
              <a:rPr lang="en-US" sz="7092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Challenges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872999" y="2255024"/>
            <a:ext cx="7034974" cy="1105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14"/>
              </a:lnSpc>
              <a:spcBef>
                <a:spcPct val="0"/>
              </a:spcBef>
            </a:pPr>
            <a:r>
              <a:rPr lang="en-US" sz="709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and Solutions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66738" y="1028700"/>
            <a:ext cx="6675228" cy="6462370"/>
            <a:chOff x="0" y="0"/>
            <a:chExt cx="6496901" cy="6289730"/>
          </a:xfrm>
        </p:grpSpPr>
        <p:sp>
          <p:nvSpPr>
            <p:cNvPr id="3" name="Freeform 3"/>
            <p:cNvSpPr/>
            <p:nvPr/>
          </p:nvSpPr>
          <p:spPr>
            <a:xfrm>
              <a:off x="-80010" y="-191770"/>
              <a:ext cx="7167461" cy="6659300"/>
            </a:xfrm>
            <a:custGeom>
              <a:avLst/>
              <a:gdLst/>
              <a:ahLst/>
              <a:cxnLst/>
              <a:rect l="l" t="t" r="r" b="b"/>
              <a:pathLst>
                <a:path w="7167461" h="6659300">
                  <a:moveTo>
                    <a:pt x="4140389" y="361262"/>
                  </a:moveTo>
                  <a:cubicBezTo>
                    <a:pt x="5525312" y="547846"/>
                    <a:pt x="7167461" y="1066293"/>
                    <a:pt x="6299631" y="3409274"/>
                  </a:cubicBezTo>
                  <a:cubicBezTo>
                    <a:pt x="5336526" y="5752256"/>
                    <a:pt x="3342472" y="6168153"/>
                    <a:pt x="2379367" y="6424528"/>
                  </a:cubicBezTo>
                  <a:cubicBezTo>
                    <a:pt x="1416263" y="6659300"/>
                    <a:pt x="285020" y="6071300"/>
                    <a:pt x="684716" y="4691149"/>
                  </a:cubicBezTo>
                  <a:cubicBezTo>
                    <a:pt x="1034265" y="3483338"/>
                    <a:pt x="0" y="1965030"/>
                    <a:pt x="87384" y="970865"/>
                  </a:cubicBezTo>
                  <a:cubicBezTo>
                    <a:pt x="187677" y="0"/>
                    <a:pt x="2478185" y="142240"/>
                    <a:pt x="4140389" y="361262"/>
                  </a:cubicBezTo>
                  <a:close/>
                </a:path>
              </a:pathLst>
            </a:custGeom>
            <a:solidFill>
              <a:srgbClr val="CB5E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105986" y="746344"/>
            <a:ext cx="6559091" cy="6349937"/>
            <a:chOff x="0" y="0"/>
            <a:chExt cx="6496901" cy="6289730"/>
          </a:xfrm>
        </p:grpSpPr>
        <p:sp>
          <p:nvSpPr>
            <p:cNvPr id="5" name="Freeform 5"/>
            <p:cNvSpPr/>
            <p:nvPr/>
          </p:nvSpPr>
          <p:spPr>
            <a:xfrm>
              <a:off x="-80010" y="-191770"/>
              <a:ext cx="7167461" cy="6659300"/>
            </a:xfrm>
            <a:custGeom>
              <a:avLst/>
              <a:gdLst/>
              <a:ahLst/>
              <a:cxnLst/>
              <a:rect l="l" t="t" r="r" b="b"/>
              <a:pathLst>
                <a:path w="7167461" h="6659300">
                  <a:moveTo>
                    <a:pt x="4140389" y="361262"/>
                  </a:moveTo>
                  <a:cubicBezTo>
                    <a:pt x="5525312" y="547846"/>
                    <a:pt x="7167461" y="1066293"/>
                    <a:pt x="6299631" y="3409274"/>
                  </a:cubicBezTo>
                  <a:cubicBezTo>
                    <a:pt x="5336526" y="5752256"/>
                    <a:pt x="3342472" y="6168153"/>
                    <a:pt x="2379367" y="6424528"/>
                  </a:cubicBezTo>
                  <a:cubicBezTo>
                    <a:pt x="1416263" y="6659300"/>
                    <a:pt x="285020" y="6071300"/>
                    <a:pt x="684716" y="4691149"/>
                  </a:cubicBezTo>
                  <a:cubicBezTo>
                    <a:pt x="1034265" y="3483338"/>
                    <a:pt x="0" y="1965030"/>
                    <a:pt x="87384" y="970865"/>
                  </a:cubicBezTo>
                  <a:cubicBezTo>
                    <a:pt x="187677" y="0"/>
                    <a:pt x="2478185" y="142240"/>
                    <a:pt x="4140389" y="361262"/>
                  </a:cubicBezTo>
                  <a:close/>
                </a:path>
              </a:pathLst>
            </a:custGeom>
            <a:blipFill>
              <a:blip r:embed="rId2"/>
              <a:stretch>
                <a:fillRect l="-35006" r="-35006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566921" y="4684024"/>
            <a:ext cx="537073" cy="53707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665077" y="1178500"/>
            <a:ext cx="537073" cy="53707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285056" y="9084784"/>
            <a:ext cx="2974244" cy="666790"/>
            <a:chOff x="0" y="0"/>
            <a:chExt cx="783340" cy="17561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83340" cy="175616"/>
            </a:xfrm>
            <a:custGeom>
              <a:avLst/>
              <a:gdLst/>
              <a:ahLst/>
              <a:cxnLst/>
              <a:rect l="l" t="t" r="r" b="b"/>
              <a:pathLst>
                <a:path w="783340" h="175616">
                  <a:moveTo>
                    <a:pt x="87808" y="0"/>
                  </a:moveTo>
                  <a:lnTo>
                    <a:pt x="695532" y="0"/>
                  </a:lnTo>
                  <a:cubicBezTo>
                    <a:pt x="718820" y="0"/>
                    <a:pt x="741154" y="9251"/>
                    <a:pt x="757622" y="25718"/>
                  </a:cubicBezTo>
                  <a:cubicBezTo>
                    <a:pt x="774089" y="42185"/>
                    <a:pt x="783340" y="64520"/>
                    <a:pt x="783340" y="87808"/>
                  </a:cubicBezTo>
                  <a:lnTo>
                    <a:pt x="783340" y="87808"/>
                  </a:lnTo>
                  <a:cubicBezTo>
                    <a:pt x="783340" y="136303"/>
                    <a:pt x="744027" y="175616"/>
                    <a:pt x="695532" y="175616"/>
                  </a:cubicBezTo>
                  <a:lnTo>
                    <a:pt x="87808" y="175616"/>
                  </a:lnTo>
                  <a:cubicBezTo>
                    <a:pt x="64520" y="175616"/>
                    <a:pt x="42185" y="166364"/>
                    <a:pt x="25718" y="149897"/>
                  </a:cubicBezTo>
                  <a:cubicBezTo>
                    <a:pt x="9251" y="133430"/>
                    <a:pt x="0" y="111096"/>
                    <a:pt x="0" y="87808"/>
                  </a:cubicBezTo>
                  <a:lnTo>
                    <a:pt x="0" y="87808"/>
                  </a:lnTo>
                  <a:cubicBezTo>
                    <a:pt x="0" y="64520"/>
                    <a:pt x="9251" y="42185"/>
                    <a:pt x="25718" y="25718"/>
                  </a:cubicBezTo>
                  <a:cubicBezTo>
                    <a:pt x="42185" y="9251"/>
                    <a:pt x="64520" y="0"/>
                    <a:pt x="87808" y="0"/>
                  </a:cubicBezTo>
                  <a:close/>
                </a:path>
              </a:pathLst>
            </a:custGeom>
            <a:solidFill>
              <a:srgbClr val="CB5E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AE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76200"/>
              <a:ext cx="783340" cy="2518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39976" y="4174160"/>
            <a:ext cx="8840896" cy="46061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1"/>
              </a:lnSpc>
            </a:pPr>
            <a:endParaRPr/>
          </a:p>
          <a:p>
            <a:pPr marL="624514" lvl="1" indent="-312257" algn="l">
              <a:lnSpc>
                <a:spcPts val="4309"/>
              </a:lnSpc>
              <a:buFont typeface="Arial"/>
              <a:buChar char="•"/>
            </a:pPr>
            <a:r>
              <a:rPr lang="en-US" sz="2892" b="1">
                <a:solidFill>
                  <a:srgbClr val="CB5E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Summary of Key Features:</a:t>
            </a:r>
          </a:p>
          <a:p>
            <a:pPr algn="l">
              <a:lnSpc>
                <a:spcPts val="4011"/>
              </a:lnSpc>
            </a:pPr>
            <a:r>
              <a:rPr lang="en-US" sz="269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      </a:t>
            </a:r>
            <a:r>
              <a:rPr lang="en-US" sz="2692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Recap the primary functionalities of the project.</a:t>
            </a:r>
          </a:p>
          <a:p>
            <a:pPr marL="624514" lvl="1" indent="-312257" algn="l">
              <a:lnSpc>
                <a:spcPts val="4309"/>
              </a:lnSpc>
              <a:buFont typeface="Arial"/>
              <a:buChar char="•"/>
            </a:pPr>
            <a:r>
              <a:rPr lang="en-US" sz="2892" b="1">
                <a:solidFill>
                  <a:srgbClr val="CB5E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Future Enhancements:</a:t>
            </a:r>
          </a:p>
          <a:p>
            <a:pPr marL="1162670" lvl="2" indent="-387557" algn="l">
              <a:lnSpc>
                <a:spcPts val="4011"/>
              </a:lnSpc>
              <a:buFont typeface="Arial"/>
              <a:buChar char="⚬"/>
            </a:pPr>
            <a:r>
              <a:rPr lang="en-US" sz="2692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Improve the graphical interface for better visualization.</a:t>
            </a:r>
          </a:p>
          <a:p>
            <a:pPr marL="1162670" lvl="2" indent="-387557" algn="l">
              <a:lnSpc>
                <a:spcPts val="4011"/>
              </a:lnSpc>
              <a:buFont typeface="Arial"/>
              <a:buChar char="⚬"/>
            </a:pPr>
            <a:r>
              <a:rPr lang="en-US" sz="2692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Implement real-time network monitoring.</a:t>
            </a:r>
          </a:p>
          <a:p>
            <a:pPr marL="1162670" lvl="2" indent="-387557" algn="l">
              <a:lnSpc>
                <a:spcPts val="4011"/>
              </a:lnSpc>
              <a:buFont typeface="Arial"/>
              <a:buChar char="⚬"/>
            </a:pPr>
            <a:r>
              <a:rPr lang="en-US" sz="2692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Add more robust error-correction mechanisms.</a:t>
            </a:r>
          </a:p>
          <a:p>
            <a:pPr algn="l">
              <a:lnSpc>
                <a:spcPts val="4011"/>
              </a:lnSpc>
            </a:pPr>
            <a:endParaRPr lang="en-US" sz="2692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263098" y="1207075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Conclusion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63098" y="2415650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and Next Steps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389308" y="9211866"/>
            <a:ext cx="2765740" cy="364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0"/>
              </a:lnSpc>
            </a:pPr>
            <a:r>
              <a:rPr lang="en-US" sz="2128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@reallygreatsite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43133" y="-860153"/>
            <a:ext cx="18931133" cy="12620755"/>
          </a:xfrm>
          <a:custGeom>
            <a:avLst/>
            <a:gdLst/>
            <a:ahLst/>
            <a:cxnLst/>
            <a:rect l="l" t="t" r="r" b="b"/>
            <a:pathLst>
              <a:path w="18931133" h="12620755">
                <a:moveTo>
                  <a:pt x="0" y="0"/>
                </a:moveTo>
                <a:lnTo>
                  <a:pt x="18931133" y="0"/>
                </a:lnTo>
                <a:lnTo>
                  <a:pt x="18931133" y="12620755"/>
                </a:lnTo>
                <a:lnTo>
                  <a:pt x="0" y="12620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66738" y="1028700"/>
            <a:ext cx="6675228" cy="6462370"/>
            <a:chOff x="0" y="0"/>
            <a:chExt cx="6496901" cy="6289730"/>
          </a:xfrm>
        </p:grpSpPr>
        <p:sp>
          <p:nvSpPr>
            <p:cNvPr id="3" name="Freeform 3"/>
            <p:cNvSpPr/>
            <p:nvPr/>
          </p:nvSpPr>
          <p:spPr>
            <a:xfrm>
              <a:off x="-80010" y="-191770"/>
              <a:ext cx="7167461" cy="6659300"/>
            </a:xfrm>
            <a:custGeom>
              <a:avLst/>
              <a:gdLst/>
              <a:ahLst/>
              <a:cxnLst/>
              <a:rect l="l" t="t" r="r" b="b"/>
              <a:pathLst>
                <a:path w="7167461" h="6659300">
                  <a:moveTo>
                    <a:pt x="4140389" y="361262"/>
                  </a:moveTo>
                  <a:cubicBezTo>
                    <a:pt x="5525312" y="547846"/>
                    <a:pt x="7167461" y="1066293"/>
                    <a:pt x="6299631" y="3409274"/>
                  </a:cubicBezTo>
                  <a:cubicBezTo>
                    <a:pt x="5336526" y="5752256"/>
                    <a:pt x="3342472" y="6168153"/>
                    <a:pt x="2379367" y="6424528"/>
                  </a:cubicBezTo>
                  <a:cubicBezTo>
                    <a:pt x="1416263" y="6659300"/>
                    <a:pt x="285020" y="6071300"/>
                    <a:pt x="684716" y="4691149"/>
                  </a:cubicBezTo>
                  <a:cubicBezTo>
                    <a:pt x="1034265" y="3483338"/>
                    <a:pt x="0" y="1965030"/>
                    <a:pt x="87384" y="970865"/>
                  </a:cubicBezTo>
                  <a:cubicBezTo>
                    <a:pt x="187677" y="0"/>
                    <a:pt x="2478185" y="142240"/>
                    <a:pt x="4140389" y="361262"/>
                  </a:cubicBezTo>
                  <a:close/>
                </a:path>
              </a:pathLst>
            </a:custGeom>
            <a:solidFill>
              <a:srgbClr val="CB5E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105986" y="746344"/>
            <a:ext cx="6559091" cy="6349937"/>
            <a:chOff x="0" y="0"/>
            <a:chExt cx="6496901" cy="6289730"/>
          </a:xfrm>
        </p:grpSpPr>
        <p:sp>
          <p:nvSpPr>
            <p:cNvPr id="5" name="Freeform 5"/>
            <p:cNvSpPr/>
            <p:nvPr/>
          </p:nvSpPr>
          <p:spPr>
            <a:xfrm>
              <a:off x="-80010" y="-191770"/>
              <a:ext cx="7167461" cy="6659300"/>
            </a:xfrm>
            <a:custGeom>
              <a:avLst/>
              <a:gdLst/>
              <a:ahLst/>
              <a:cxnLst/>
              <a:rect l="l" t="t" r="r" b="b"/>
              <a:pathLst>
                <a:path w="7167461" h="6659300">
                  <a:moveTo>
                    <a:pt x="4140389" y="361262"/>
                  </a:moveTo>
                  <a:cubicBezTo>
                    <a:pt x="5525312" y="547846"/>
                    <a:pt x="7167461" y="1066293"/>
                    <a:pt x="6299631" y="3409274"/>
                  </a:cubicBezTo>
                  <a:cubicBezTo>
                    <a:pt x="5336526" y="5752256"/>
                    <a:pt x="3342472" y="6168153"/>
                    <a:pt x="2379367" y="6424528"/>
                  </a:cubicBezTo>
                  <a:cubicBezTo>
                    <a:pt x="1416263" y="6659300"/>
                    <a:pt x="285020" y="6071300"/>
                    <a:pt x="684716" y="4691149"/>
                  </a:cubicBezTo>
                  <a:cubicBezTo>
                    <a:pt x="1034265" y="3483338"/>
                    <a:pt x="0" y="1965030"/>
                    <a:pt x="87384" y="970865"/>
                  </a:cubicBezTo>
                  <a:cubicBezTo>
                    <a:pt x="187677" y="0"/>
                    <a:pt x="2478185" y="142240"/>
                    <a:pt x="4140389" y="361262"/>
                  </a:cubicBezTo>
                  <a:close/>
                </a:path>
              </a:pathLst>
            </a:custGeom>
            <a:blipFill>
              <a:blip r:embed="rId2"/>
              <a:stretch>
                <a:fillRect l="-32537" r="-32537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566921" y="4684024"/>
            <a:ext cx="537073" cy="53707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665077" y="1178500"/>
            <a:ext cx="537073" cy="53707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263098" y="5264213"/>
            <a:ext cx="6476937" cy="13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9"/>
              </a:lnSpc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The Network and Firewall Manager is a C++ program designed to simulate a network environment by managing devices, their connections, and data packet transmission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63098" y="7510165"/>
            <a:ext cx="6476937" cy="17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Efficiently simulate network devices and their connections.</a:t>
            </a:r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Identify and manage corrupt and lost data packets.</a:t>
            </a:r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Facilitate packet delivery in the network.</a:t>
            </a:r>
          </a:p>
          <a:p>
            <a:pPr algn="l">
              <a:lnSpc>
                <a:spcPts val="2829"/>
              </a:lnSpc>
            </a:pPr>
            <a:endParaRPr lang="en-US" sz="1899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263098" y="4558730"/>
            <a:ext cx="4628846" cy="559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2"/>
              </a:lnSpc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Project Overview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3098" y="6768866"/>
            <a:ext cx="4628846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2"/>
              </a:lnSpc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Objectives: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63098" y="1207075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 u="none" strike="noStrike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Introduction to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63098" y="2415650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the Project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568268"/>
            <a:ext cx="537073" cy="53707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634439" y="670002"/>
            <a:ext cx="537073" cy="5370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05120" y="1699666"/>
            <a:ext cx="6561082" cy="5939915"/>
            <a:chOff x="0" y="0"/>
            <a:chExt cx="5580380" cy="5052060"/>
          </a:xfrm>
        </p:grpSpPr>
        <p:sp>
          <p:nvSpPr>
            <p:cNvPr id="9" name="Freeform 9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solidFill>
              <a:srgbClr val="CB5E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9632" y="1802489"/>
            <a:ext cx="6584458" cy="5961078"/>
            <a:chOff x="0" y="0"/>
            <a:chExt cx="5580380" cy="5052060"/>
          </a:xfrm>
        </p:grpSpPr>
        <p:sp>
          <p:nvSpPr>
            <p:cNvPr id="11" name="Freeform 11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2"/>
              <a:stretch>
                <a:fillRect t="-5227" b="-5227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768747" y="4115332"/>
            <a:ext cx="8386301" cy="5142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1258" lvl="1" indent="-285629" algn="l">
              <a:lnSpc>
                <a:spcPts val="3704"/>
              </a:lnSpc>
              <a:buFont typeface="Arial"/>
              <a:buChar char="•"/>
            </a:pPr>
            <a:r>
              <a:rPr lang="en-US" sz="2645" b="1">
                <a:solidFill>
                  <a:srgbClr val="CB5EFF"/>
                </a:solidFill>
                <a:latin typeface="Poppins Bold"/>
                <a:ea typeface="Poppins Bold"/>
                <a:cs typeface="Poppins Bold"/>
                <a:sym typeface="Poppins Bold"/>
              </a:rPr>
              <a:t>Add Devices:</a:t>
            </a:r>
            <a:r>
              <a:rPr lang="en-US" sz="2645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Add devices to the network with unique IDs and names.</a:t>
            </a:r>
          </a:p>
          <a:p>
            <a:pPr marL="571258" lvl="1" indent="-285629" algn="l">
              <a:lnSpc>
                <a:spcPts val="3704"/>
              </a:lnSpc>
              <a:buFont typeface="Arial"/>
              <a:buChar char="•"/>
            </a:pPr>
            <a:r>
              <a:rPr lang="en-US" sz="2645" b="1">
                <a:solidFill>
                  <a:srgbClr val="CB5EFF"/>
                </a:solidFill>
                <a:latin typeface="Poppins Bold"/>
                <a:ea typeface="Poppins Bold"/>
                <a:cs typeface="Poppins Bold"/>
                <a:sym typeface="Poppins Bold"/>
              </a:rPr>
              <a:t>Create Connections: </a:t>
            </a:r>
            <a:r>
              <a:rPr lang="en-US" sz="2645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Establish connections between devices with simulated latency.</a:t>
            </a:r>
          </a:p>
          <a:p>
            <a:pPr marL="571258" lvl="1" indent="-285629" algn="l">
              <a:lnSpc>
                <a:spcPts val="3704"/>
              </a:lnSpc>
              <a:buFont typeface="Arial"/>
              <a:buChar char="•"/>
            </a:pPr>
            <a:r>
              <a:rPr lang="en-US" sz="2645" b="1">
                <a:solidFill>
                  <a:srgbClr val="CB5EFF"/>
                </a:solidFill>
                <a:latin typeface="Poppins Bold"/>
                <a:ea typeface="Poppins Bold"/>
                <a:cs typeface="Poppins Bold"/>
                <a:sym typeface="Poppins Bold"/>
              </a:rPr>
              <a:t>Generate Data Packets:</a:t>
            </a:r>
            <a:r>
              <a:rPr lang="en-US" sz="2645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Create packets with random error flags and destinations.</a:t>
            </a:r>
          </a:p>
          <a:p>
            <a:pPr marL="571258" lvl="1" indent="-285629" algn="l">
              <a:lnSpc>
                <a:spcPts val="3704"/>
              </a:lnSpc>
              <a:buFont typeface="Arial"/>
              <a:buChar char="•"/>
            </a:pPr>
            <a:r>
              <a:rPr lang="en-US" sz="2645" b="1">
                <a:solidFill>
                  <a:srgbClr val="CB5EFF"/>
                </a:solidFill>
                <a:latin typeface="Poppins Bold"/>
                <a:ea typeface="Poppins Bold"/>
                <a:cs typeface="Poppins Bold"/>
                <a:sym typeface="Poppins Bold"/>
              </a:rPr>
              <a:t>Error Handling:</a:t>
            </a:r>
            <a:r>
              <a:rPr lang="en-US" sz="2645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Identify corrupt packets and handle lost packets.</a:t>
            </a:r>
          </a:p>
          <a:p>
            <a:pPr marL="571258" lvl="1" indent="-285629" algn="l">
              <a:lnSpc>
                <a:spcPts val="3704"/>
              </a:lnSpc>
              <a:buFont typeface="Arial"/>
              <a:buChar char="•"/>
            </a:pPr>
            <a:r>
              <a:rPr lang="en-US" sz="2645" b="1">
                <a:solidFill>
                  <a:srgbClr val="CB5EFF"/>
                </a:solidFill>
                <a:latin typeface="Poppins Bold"/>
                <a:ea typeface="Poppins Bold"/>
                <a:cs typeface="Poppins Bold"/>
                <a:sym typeface="Poppins Bold"/>
              </a:rPr>
              <a:t>Display Graph: </a:t>
            </a:r>
            <a:r>
              <a:rPr lang="en-US" sz="2645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Visualize the network and its connections.</a:t>
            </a:r>
          </a:p>
          <a:p>
            <a:pPr algn="l">
              <a:lnSpc>
                <a:spcPts val="3704"/>
              </a:lnSpc>
            </a:pPr>
            <a:endParaRPr lang="en-US" sz="2645" b="1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872999" y="1188025"/>
            <a:ext cx="8282049" cy="2083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4"/>
              </a:lnSpc>
            </a:pPr>
            <a:r>
              <a:rPr lang="en-US" sz="7004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Features of the </a:t>
            </a:r>
          </a:p>
          <a:p>
            <a:pPr marL="0" lvl="0" indent="0" algn="l">
              <a:lnSpc>
                <a:spcPts val="7914"/>
              </a:lnSpc>
              <a:spcBef>
                <a:spcPct val="0"/>
              </a:spcBef>
            </a:pPr>
            <a:endParaRPr lang="en-US" sz="7004" b="1">
              <a:solidFill>
                <a:srgbClr val="FFFFFF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872999" y="2255024"/>
            <a:ext cx="7034974" cy="1105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14"/>
              </a:lnSpc>
              <a:spcBef>
                <a:spcPct val="0"/>
              </a:spcBef>
            </a:pPr>
            <a:r>
              <a:rPr lang="en-US" sz="709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project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66738" y="1028700"/>
            <a:ext cx="6675228" cy="6462370"/>
            <a:chOff x="0" y="0"/>
            <a:chExt cx="6496901" cy="6289730"/>
          </a:xfrm>
        </p:grpSpPr>
        <p:sp>
          <p:nvSpPr>
            <p:cNvPr id="3" name="Freeform 3"/>
            <p:cNvSpPr/>
            <p:nvPr/>
          </p:nvSpPr>
          <p:spPr>
            <a:xfrm>
              <a:off x="-80010" y="-191770"/>
              <a:ext cx="7167461" cy="6659300"/>
            </a:xfrm>
            <a:custGeom>
              <a:avLst/>
              <a:gdLst/>
              <a:ahLst/>
              <a:cxnLst/>
              <a:rect l="l" t="t" r="r" b="b"/>
              <a:pathLst>
                <a:path w="7167461" h="6659300">
                  <a:moveTo>
                    <a:pt x="4140389" y="361262"/>
                  </a:moveTo>
                  <a:cubicBezTo>
                    <a:pt x="5525312" y="547846"/>
                    <a:pt x="7167461" y="1066293"/>
                    <a:pt x="6299631" y="3409274"/>
                  </a:cubicBezTo>
                  <a:cubicBezTo>
                    <a:pt x="5336526" y="5752256"/>
                    <a:pt x="3342472" y="6168153"/>
                    <a:pt x="2379367" y="6424528"/>
                  </a:cubicBezTo>
                  <a:cubicBezTo>
                    <a:pt x="1416263" y="6659300"/>
                    <a:pt x="285020" y="6071300"/>
                    <a:pt x="684716" y="4691149"/>
                  </a:cubicBezTo>
                  <a:cubicBezTo>
                    <a:pt x="1034265" y="3483338"/>
                    <a:pt x="0" y="1965030"/>
                    <a:pt x="87384" y="970865"/>
                  </a:cubicBezTo>
                  <a:cubicBezTo>
                    <a:pt x="187677" y="0"/>
                    <a:pt x="2478185" y="142240"/>
                    <a:pt x="4140389" y="361262"/>
                  </a:cubicBezTo>
                  <a:close/>
                </a:path>
              </a:pathLst>
            </a:custGeom>
            <a:solidFill>
              <a:srgbClr val="CB5E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361167" y="882067"/>
            <a:ext cx="6418898" cy="6214214"/>
            <a:chOff x="0" y="0"/>
            <a:chExt cx="6496901" cy="6289730"/>
          </a:xfrm>
        </p:grpSpPr>
        <p:sp>
          <p:nvSpPr>
            <p:cNvPr id="5" name="Freeform 5"/>
            <p:cNvSpPr/>
            <p:nvPr/>
          </p:nvSpPr>
          <p:spPr>
            <a:xfrm>
              <a:off x="-80010" y="-191770"/>
              <a:ext cx="7167461" cy="6659300"/>
            </a:xfrm>
            <a:custGeom>
              <a:avLst/>
              <a:gdLst/>
              <a:ahLst/>
              <a:cxnLst/>
              <a:rect l="l" t="t" r="r" b="b"/>
              <a:pathLst>
                <a:path w="7167461" h="6659300">
                  <a:moveTo>
                    <a:pt x="4140389" y="361262"/>
                  </a:moveTo>
                  <a:cubicBezTo>
                    <a:pt x="5525312" y="547846"/>
                    <a:pt x="7167461" y="1066293"/>
                    <a:pt x="6299631" y="3409274"/>
                  </a:cubicBezTo>
                  <a:cubicBezTo>
                    <a:pt x="5336526" y="5752256"/>
                    <a:pt x="3342472" y="6168153"/>
                    <a:pt x="2379367" y="6424528"/>
                  </a:cubicBezTo>
                  <a:cubicBezTo>
                    <a:pt x="1416263" y="6659300"/>
                    <a:pt x="285020" y="6071300"/>
                    <a:pt x="684716" y="4691149"/>
                  </a:cubicBezTo>
                  <a:cubicBezTo>
                    <a:pt x="1034265" y="3483338"/>
                    <a:pt x="0" y="1965030"/>
                    <a:pt x="87384" y="970865"/>
                  </a:cubicBezTo>
                  <a:cubicBezTo>
                    <a:pt x="187677" y="0"/>
                    <a:pt x="2478185" y="142240"/>
                    <a:pt x="4140389" y="361262"/>
                  </a:cubicBezTo>
                  <a:close/>
                </a:path>
              </a:pathLst>
            </a:custGeom>
            <a:blipFill>
              <a:blip r:embed="rId2"/>
              <a:stretch>
                <a:fillRect l="-7129" r="-7129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566921" y="4684024"/>
            <a:ext cx="537073" cy="53707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665077" y="1178500"/>
            <a:ext cx="537073" cy="53707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760004" y="6235408"/>
            <a:ext cx="7544801" cy="2842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7656" lvl="1" indent="-238828" algn="l">
              <a:lnSpc>
                <a:spcPts val="3296"/>
              </a:lnSpc>
              <a:buFont typeface="Arial"/>
              <a:buChar char="•"/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DataPacket:</a:t>
            </a:r>
            <a:r>
              <a:rPr lang="en-US" sz="2212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 Represents the data being sent through the network.</a:t>
            </a:r>
          </a:p>
          <a:p>
            <a:pPr marL="477656" lvl="1" indent="-238828" algn="l">
              <a:lnSpc>
                <a:spcPts val="3296"/>
              </a:lnSpc>
              <a:buFont typeface="Arial"/>
              <a:buChar char="•"/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Graph: </a:t>
            </a:r>
            <a:r>
              <a:rPr lang="en-US" sz="2212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Represents the network with devices and connections.</a:t>
            </a:r>
          </a:p>
          <a:p>
            <a:pPr marL="477656" lvl="1" indent="-238828" algn="l">
              <a:lnSpc>
                <a:spcPts val="3296"/>
              </a:lnSpc>
              <a:buFont typeface="Arial"/>
              <a:buChar char="•"/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Neighbour:</a:t>
            </a:r>
            <a:r>
              <a:rPr lang="en-US" sz="2212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 Represents connections with latency.</a:t>
            </a:r>
          </a:p>
          <a:p>
            <a:pPr marL="477656" lvl="1" indent="-238828" algn="l">
              <a:lnSpc>
                <a:spcPts val="3296"/>
              </a:lnSpc>
              <a:buFont typeface="Arial"/>
              <a:buChar char="•"/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ErrorStack: </a:t>
            </a:r>
            <a:r>
              <a:rPr lang="en-US" sz="2212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Tracks corrupt and lost packets.</a:t>
            </a:r>
          </a:p>
          <a:p>
            <a:pPr algn="l">
              <a:lnSpc>
                <a:spcPts val="3296"/>
              </a:lnSpc>
            </a:pPr>
            <a:endParaRPr lang="en-US" sz="2212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63098" y="4544623"/>
            <a:ext cx="6725391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8059" lvl="1" indent="-334029" algn="l">
              <a:lnSpc>
                <a:spcPts val="4332"/>
              </a:lnSpc>
              <a:buFont typeface="Arial"/>
              <a:buChar char="•"/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Programming Language: C++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63098" y="5569372"/>
            <a:ext cx="5125752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8059" lvl="1" indent="-334029" algn="l">
              <a:lnSpc>
                <a:spcPts val="4332"/>
              </a:lnSpc>
              <a:buFont typeface="Arial"/>
              <a:buChar char="•"/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Key Data Structures: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3098" y="1207075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Technical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63098" y="2415650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 Overview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568268"/>
            <a:ext cx="537073" cy="53707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634439" y="670002"/>
            <a:ext cx="537073" cy="5370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05120" y="1699666"/>
            <a:ext cx="6561082" cy="5939915"/>
            <a:chOff x="0" y="0"/>
            <a:chExt cx="5580380" cy="5052060"/>
          </a:xfrm>
        </p:grpSpPr>
        <p:sp>
          <p:nvSpPr>
            <p:cNvPr id="9" name="Freeform 9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solidFill>
              <a:srgbClr val="CB5E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AE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9632" y="1802489"/>
            <a:ext cx="6584458" cy="5961078"/>
            <a:chOff x="0" y="0"/>
            <a:chExt cx="5580380" cy="5052060"/>
          </a:xfrm>
        </p:grpSpPr>
        <p:sp>
          <p:nvSpPr>
            <p:cNvPr id="11" name="Freeform 11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2"/>
              <a:stretch>
                <a:fillRect l="-946" r="-946"/>
              </a:stretch>
            </a:blipFill>
          </p:spPr>
          <p:txBody>
            <a:bodyPr/>
            <a:lstStyle/>
            <a:p>
              <a:endParaRPr lang="en-AE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9229457" y="3750153"/>
            <a:ext cx="7785547" cy="13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9"/>
              </a:lnSpc>
            </a:pPr>
            <a:endParaRPr/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Devices are added with unique IDs.</a:t>
            </a:r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Connections are established with randomized latency.</a:t>
            </a:r>
          </a:p>
          <a:p>
            <a:pPr algn="l">
              <a:lnSpc>
                <a:spcPts val="2829"/>
              </a:lnSpc>
            </a:pPr>
            <a:endParaRPr lang="en-US" sz="1899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558674" y="3536721"/>
            <a:ext cx="8456330" cy="484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1701" lvl="1" indent="-290850" algn="l">
              <a:lnSpc>
                <a:spcPts val="3772"/>
              </a:lnSpc>
              <a:buAutoNum type="arabicPeriod"/>
            </a:pPr>
            <a:r>
              <a:rPr lang="en-US" sz="26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Adding Devices and Connections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29457" y="5868474"/>
            <a:ext cx="7785547" cy="33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Packets are generated with random destinations and error flags.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10029" y="5232059"/>
            <a:ext cx="9377971" cy="484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2"/>
              </a:lnSpc>
            </a:pPr>
            <a:r>
              <a:rPr lang="en-US" sz="26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2. Generating Packets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29457" y="6964456"/>
            <a:ext cx="8456330" cy="13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9"/>
              </a:lnSpc>
            </a:pPr>
            <a:endParaRPr/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Corrupt packets are pushed to the error stack.</a:t>
            </a:r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Lost packets are identified when the destination is not found.</a:t>
            </a:r>
          </a:p>
          <a:p>
            <a:pPr algn="l">
              <a:lnSpc>
                <a:spcPts val="2829"/>
              </a:lnSpc>
            </a:pPr>
            <a:endParaRPr lang="en-US" sz="1899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8910029" y="6741499"/>
            <a:ext cx="7471018" cy="484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2"/>
              </a:lnSpc>
            </a:pPr>
            <a:r>
              <a:rPr lang="en-US" sz="26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3. Error Detection &amp; Handling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872999" y="909964"/>
            <a:ext cx="8386301" cy="1105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14"/>
              </a:lnSpc>
              <a:spcBef>
                <a:spcPct val="0"/>
              </a:spcBef>
            </a:pPr>
            <a:r>
              <a:rPr lang="en-US" sz="7092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Project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872999" y="1986487"/>
            <a:ext cx="7034974" cy="1105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14"/>
              </a:lnSpc>
              <a:spcBef>
                <a:spcPct val="0"/>
              </a:spcBef>
            </a:pPr>
            <a:r>
              <a:rPr lang="en-US" sz="709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Workflow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884428" y="8325017"/>
            <a:ext cx="7471018" cy="484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2"/>
              </a:lnSpc>
            </a:pPr>
            <a:r>
              <a:rPr lang="en-US" sz="26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4. Packet Routing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229457" y="8530439"/>
            <a:ext cx="8456330" cy="13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9"/>
              </a:lnSpc>
            </a:pPr>
            <a:endParaRPr/>
          </a:p>
          <a:p>
            <a:pPr marL="410051" lvl="1" indent="-205025" algn="l">
              <a:lnSpc>
                <a:spcPts val="282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Packets are delivered to the intended destination if no errors are detected.</a:t>
            </a:r>
          </a:p>
          <a:p>
            <a:pPr algn="l">
              <a:lnSpc>
                <a:spcPts val="2829"/>
              </a:lnSpc>
            </a:pPr>
            <a:endParaRPr lang="en-US" sz="18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66921" y="4684024"/>
            <a:ext cx="537073" cy="53707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491627"/>
            <a:ext cx="537073" cy="5370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8991498" y="1028700"/>
            <a:ext cx="9109890" cy="7868668"/>
          </a:xfrm>
          <a:custGeom>
            <a:avLst/>
            <a:gdLst/>
            <a:ahLst/>
            <a:cxnLst/>
            <a:rect l="l" t="t" r="r" b="b"/>
            <a:pathLst>
              <a:path w="9109890" h="7868668">
                <a:moveTo>
                  <a:pt x="0" y="0"/>
                </a:moveTo>
                <a:lnTo>
                  <a:pt x="9109890" y="0"/>
                </a:lnTo>
                <a:lnTo>
                  <a:pt x="9109890" y="7868668"/>
                </a:lnTo>
                <a:lnTo>
                  <a:pt x="0" y="78686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9" name="TextBox 9"/>
          <p:cNvSpPr txBox="1"/>
          <p:nvPr/>
        </p:nvSpPr>
        <p:spPr>
          <a:xfrm>
            <a:off x="1028700" y="5095875"/>
            <a:ext cx="7062213" cy="3486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 u="sng">
                <a:solidFill>
                  <a:srgbClr val="CB5E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AddDevice: Adds a device to the network.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AddConnection: Establishes connections between devices.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GenerateDataPacket: Creates data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CheckErrorFlags: Detects and handles corrupt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ProcessPackets: Routes packets and handles lost packets.</a:t>
            </a:r>
          </a:p>
          <a:p>
            <a:pPr algn="l">
              <a:lnSpc>
                <a:spcPts val="3085"/>
              </a:lnSpc>
            </a:pPr>
            <a:endParaRPr lang="en-US" sz="2070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63098" y="4124444"/>
            <a:ext cx="6005111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2"/>
              </a:lnSpc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Focus on the key functions: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63098" y="1207075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Code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63098" y="2415650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Walkthrough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722961" y="9258300"/>
            <a:ext cx="537073" cy="537073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99778" y="4684024"/>
            <a:ext cx="537073" cy="53707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491627"/>
            <a:ext cx="537073" cy="5370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722961" y="9258300"/>
            <a:ext cx="537073" cy="53707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8991498" y="1028700"/>
            <a:ext cx="8789928" cy="7998834"/>
          </a:xfrm>
          <a:custGeom>
            <a:avLst/>
            <a:gdLst/>
            <a:ahLst/>
            <a:cxnLst/>
            <a:rect l="l" t="t" r="r" b="b"/>
            <a:pathLst>
              <a:path w="8789928" h="7998834">
                <a:moveTo>
                  <a:pt x="0" y="0"/>
                </a:moveTo>
                <a:lnTo>
                  <a:pt x="8789927" y="0"/>
                </a:lnTo>
                <a:lnTo>
                  <a:pt x="8789927" y="7998834"/>
                </a:lnTo>
                <a:lnTo>
                  <a:pt x="0" y="79988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2" name="TextBox 12"/>
          <p:cNvSpPr txBox="1"/>
          <p:nvPr/>
        </p:nvSpPr>
        <p:spPr>
          <a:xfrm>
            <a:off x="1028700" y="5095875"/>
            <a:ext cx="7062213" cy="3486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AddDevice: Adds a device to the network.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 u="sng">
                <a:solidFill>
                  <a:srgbClr val="CB5E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AddConnection: Establishes connections between devices.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GenerateDataPacket: Creates data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CheckErrorFlags: Detects and handles corrupt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ProcessPackets: Routes packets and handles lost packets.</a:t>
            </a:r>
          </a:p>
          <a:p>
            <a:pPr algn="l">
              <a:lnSpc>
                <a:spcPts val="3085"/>
              </a:lnSpc>
            </a:pPr>
            <a:endParaRPr lang="en-US" sz="2070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63098" y="4124444"/>
            <a:ext cx="6005111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2"/>
              </a:lnSpc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Focus on the key functions: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63098" y="1207075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Code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3098" y="2415650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Walkthrough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99778" y="4684024"/>
            <a:ext cx="537073" cy="53707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491627"/>
            <a:ext cx="537073" cy="5370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722961" y="9258300"/>
            <a:ext cx="537073" cy="53707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8428110" y="1473792"/>
            <a:ext cx="9368263" cy="7494610"/>
          </a:xfrm>
          <a:custGeom>
            <a:avLst/>
            <a:gdLst/>
            <a:ahLst/>
            <a:cxnLst/>
            <a:rect l="l" t="t" r="r" b="b"/>
            <a:pathLst>
              <a:path w="9368263" h="7494610">
                <a:moveTo>
                  <a:pt x="0" y="0"/>
                </a:moveTo>
                <a:lnTo>
                  <a:pt x="9368263" y="0"/>
                </a:lnTo>
                <a:lnTo>
                  <a:pt x="9368263" y="7494611"/>
                </a:lnTo>
                <a:lnTo>
                  <a:pt x="0" y="74946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2" name="TextBox 12"/>
          <p:cNvSpPr txBox="1"/>
          <p:nvPr/>
        </p:nvSpPr>
        <p:spPr>
          <a:xfrm>
            <a:off x="1028700" y="5095875"/>
            <a:ext cx="7062213" cy="3486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AddDevice: Adds a device to the network.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AddConnection: Establishes connections between devices.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 u="sng">
                <a:solidFill>
                  <a:srgbClr val="CB5E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GenerateDataPacket: Creates data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CheckErrorFlags: Detects and handles corrupt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>
                <a:solidFill>
                  <a:srgbClr val="FFFFFF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ProcessPackets: Routes packets and handles lost packets.</a:t>
            </a:r>
          </a:p>
          <a:p>
            <a:pPr algn="l">
              <a:lnSpc>
                <a:spcPts val="3085"/>
              </a:lnSpc>
            </a:pPr>
            <a:endParaRPr lang="en-US" sz="2070" b="1">
              <a:solidFill>
                <a:srgbClr val="FFFFFF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63098" y="4124444"/>
            <a:ext cx="6005111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2"/>
              </a:lnSpc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Focus on the key functions: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63098" y="1207075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Code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3098" y="2415650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Walkthrough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0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99778" y="4684024"/>
            <a:ext cx="537073" cy="537073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491627"/>
            <a:ext cx="537073" cy="537073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722961" y="9258300"/>
            <a:ext cx="537073" cy="53707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5EFF"/>
            </a:solidFill>
          </p:spPr>
          <p:txBody>
            <a:bodyPr/>
            <a:lstStyle/>
            <a:p>
              <a:endParaRPr lang="en-AE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74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9446954" y="1028700"/>
            <a:ext cx="8349419" cy="8441466"/>
          </a:xfrm>
          <a:custGeom>
            <a:avLst/>
            <a:gdLst/>
            <a:ahLst/>
            <a:cxnLst/>
            <a:rect l="l" t="t" r="r" b="b"/>
            <a:pathLst>
              <a:path w="8349419" h="8441466">
                <a:moveTo>
                  <a:pt x="0" y="0"/>
                </a:moveTo>
                <a:lnTo>
                  <a:pt x="8349419" y="0"/>
                </a:lnTo>
                <a:lnTo>
                  <a:pt x="8349419" y="8441466"/>
                </a:lnTo>
                <a:lnTo>
                  <a:pt x="0" y="84414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71"/>
            </a:stretch>
          </a:blipFill>
        </p:spPr>
        <p:txBody>
          <a:bodyPr/>
          <a:lstStyle/>
          <a:p>
            <a:endParaRPr lang="en-AE"/>
          </a:p>
        </p:txBody>
      </p:sp>
      <p:sp>
        <p:nvSpPr>
          <p:cNvPr id="12" name="TextBox 12"/>
          <p:cNvSpPr txBox="1"/>
          <p:nvPr/>
        </p:nvSpPr>
        <p:spPr>
          <a:xfrm>
            <a:off x="1028700" y="5095875"/>
            <a:ext cx="7062213" cy="3486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AddDevice: Adds a device to the network.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AddConnection: Establishes connections between devices.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GenerateDataPacket: Creates data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 b="1" u="sng">
                <a:solidFill>
                  <a:srgbClr val="CB5E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CheckErrorFlags: Detects and handles corrupt packets.</a:t>
            </a:r>
          </a:p>
          <a:p>
            <a:pPr marL="447104" lvl="1" indent="-223552" algn="l">
              <a:lnSpc>
                <a:spcPts val="3085"/>
              </a:lnSpc>
              <a:buAutoNum type="arabicPeriod"/>
            </a:pPr>
            <a:r>
              <a:rPr lang="en-US" sz="207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ProcessPackets: Routes packets and handles lost packets.</a:t>
            </a:r>
          </a:p>
          <a:p>
            <a:pPr algn="l">
              <a:lnSpc>
                <a:spcPts val="3085"/>
              </a:lnSpc>
            </a:pPr>
            <a:endParaRPr lang="en-US" sz="207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63098" y="4124444"/>
            <a:ext cx="6005111" cy="559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2"/>
              </a:lnSpc>
            </a:pPr>
            <a:r>
              <a:rPr lang="en-US" sz="3094" b="1">
                <a:solidFill>
                  <a:srgbClr val="CB5E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Focus on the key functions: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63098" y="1207075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Code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3098" y="2415650"/>
            <a:ext cx="7897914" cy="1227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97"/>
              </a:lnSpc>
              <a:spcBef>
                <a:spcPct val="0"/>
              </a:spcBef>
            </a:pPr>
            <a:r>
              <a:rPr lang="en-US" sz="7962" b="1">
                <a:solidFill>
                  <a:srgbClr val="CB5E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Walkthrough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585</Words>
  <Application>Microsoft Macintosh PowerPoint</Application>
  <PresentationFormat>Custom</PresentationFormat>
  <Paragraphs>105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Calibri</vt:lpstr>
      <vt:lpstr>Poppins Medium</vt:lpstr>
      <vt:lpstr>Poppins</vt:lpstr>
      <vt:lpstr>Poppins Bold</vt:lpstr>
      <vt:lpstr>Poppins Semi-Bold</vt:lpstr>
      <vt:lpstr>Open Sans Medium</vt:lpstr>
      <vt:lpstr>Arial</vt:lpstr>
      <vt:lpstr>Open Sans Bold</vt:lpstr>
      <vt:lpstr>Open Sans</vt:lpstr>
      <vt:lpstr>Rubik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</dc:title>
  <cp:lastModifiedBy>moazzan maaz</cp:lastModifiedBy>
  <cp:revision>1</cp:revision>
  <dcterms:created xsi:type="dcterms:W3CDTF">2006-08-16T00:00:00Z</dcterms:created>
  <dcterms:modified xsi:type="dcterms:W3CDTF">2024-12-18T18:15:21Z</dcterms:modified>
  <dc:identifier>DAGZo-3xh0U</dc:identifier>
</cp:coreProperties>
</file>

<file path=docProps/thumbnail.jpeg>
</file>